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2" r:id="rId2"/>
    <p:sldId id="274" r:id="rId3"/>
    <p:sldId id="275" r:id="rId4"/>
    <p:sldId id="277" r:id="rId5"/>
    <p:sldId id="278" r:id="rId6"/>
    <p:sldId id="280" r:id="rId7"/>
    <p:sldId id="279" r:id="rId8"/>
    <p:sldId id="276" r:id="rId9"/>
    <p:sldId id="28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9571" autoAdjust="0"/>
  </p:normalViewPr>
  <p:slideViewPr>
    <p:cSldViewPr>
      <p:cViewPr>
        <p:scale>
          <a:sx n="70" d="100"/>
          <a:sy n="70" d="100"/>
        </p:scale>
        <p:origin x="-14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D38DE6-B7B0-41D2-ACE4-26B6EB7D8536}" type="datetimeFigureOut">
              <a:rPr lang="en-US" smtClean="0"/>
              <a:pPr/>
              <a:t>9/23/2011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67E90C-F4BF-4543-BD29-839C688EC179}" type="slidenum">
              <a:rPr lang="en-US" smtClean="0"/>
              <a:pPr/>
              <a:t>‹#›</a:t>
            </a:fld>
            <a:endParaRPr lang="en-US"/>
          </a:p>
        </p:txBody>
      </p:sp>
    </p:spTree>
    <p:extLst>
      <p:ext uri="{BB962C8B-B14F-4D97-AF65-F5344CB8AC3E}">
        <p14:creationId xmlns:p14="http://schemas.microsoft.com/office/powerpoint/2010/main" xmlns="" val="1596905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to this presentation.</a:t>
            </a:r>
            <a:r>
              <a:rPr lang="en-US" baseline="0" dirty="0" smtClean="0"/>
              <a:t>  Today we will discuss the risk analysis for Peak System’s LAN Project.  The individuals listed are the co-authors of this presentation.</a:t>
            </a:r>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paper discusses the case study of a software installation project which originally started out on a positive note, but in the short period of six months was in danger of failure.  The project manager, Ms. Karin Chung, was responsible for installing accounting software throughout the company, and decided to use a partnering approach between six contractors and the different company divisions to complete the project.  As a consultant hired to evaluate the project, several areas will be discussed in this paper, such as:</a:t>
            </a:r>
          </a:p>
          <a:p>
            <a:pPr lvl="0"/>
            <a:r>
              <a:rPr lang="en-US" sz="1200" kern="1200" dirty="0" smtClean="0">
                <a:solidFill>
                  <a:schemeClr val="tx1"/>
                </a:solidFill>
                <a:latin typeface="+mn-lt"/>
                <a:ea typeface="+mn-ea"/>
                <a:cs typeface="+mn-cs"/>
              </a:rPr>
              <a:t>Current project status, constraints, associated costs, and project time-frame.  </a:t>
            </a:r>
          </a:p>
          <a:p>
            <a:pPr lvl="0"/>
            <a:r>
              <a:rPr lang="en-US" sz="1200" kern="1200" dirty="0" smtClean="0">
                <a:solidFill>
                  <a:schemeClr val="tx1"/>
                </a:solidFill>
                <a:latin typeface="+mn-lt"/>
                <a:ea typeface="+mn-ea"/>
                <a:cs typeface="+mn-cs"/>
              </a:rPr>
              <a:t>Associated project costs, return on investment, and risk assessment.</a:t>
            </a:r>
          </a:p>
          <a:p>
            <a:pPr lvl="0"/>
            <a:r>
              <a:rPr lang="en-US" sz="1200" kern="1200" dirty="0" smtClean="0">
                <a:solidFill>
                  <a:schemeClr val="tx1"/>
                </a:solidFill>
                <a:latin typeface="+mn-lt"/>
                <a:ea typeface="+mn-ea"/>
                <a:cs typeface="+mn-cs"/>
              </a:rPr>
              <a:t>Steps that must be done for the project to be successful.  </a:t>
            </a:r>
          </a:p>
          <a:p>
            <a:pPr lvl="0"/>
            <a:r>
              <a:rPr lang="en-US" sz="1200" kern="1200" dirty="0" smtClean="0">
                <a:solidFill>
                  <a:schemeClr val="tx1"/>
                </a:solidFill>
                <a:latin typeface="+mn-lt"/>
                <a:ea typeface="+mn-ea"/>
                <a:cs typeface="+mn-cs"/>
              </a:rPr>
              <a:t>Methodology used for tracking progress.</a:t>
            </a:r>
          </a:p>
          <a:p>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Karin Chung, project manager for a large software installation project, has been overseeing the progress for the last six months.  She decided that the best approach would be to implement a partnering agreement with six contracting agencies and several company divisions (represented by respective task force teams).  During the formative period, the contractors and task force members provided their views on the installation project, to include potential problems and a detailed work breakdown structure.  Training sessions were performed at all divisions that taught everyone about the accounting software, and each division was briefed on their respective involvement with the required software interfaces.  At the end of the formative period, specific  representatives from all six contractors, task force members, and key accounting executives participated in a one-day team-building workshop that emphasized collaboration and effective communication, which ended with a signed partnering agreement.</a:t>
            </a:r>
          </a:p>
          <a:p>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Two months into the project there were indications that the partnership was starting to weaken.  However, Karin didn't act upon these signs, which contributed to the lack of trust between the partnership members and the project manager.  For example, there was a situation where a contractor ignored the concerns a task force member had presented, and after the task force member informed Karin of the encounter, she did not get involved and asked the individual to settle the issue with the contractor on their own.  Criticism between certain contractors began to emerge, and the introduction of a critical compatibility issue with one of the divisions added even more bad news to the list of growing problems for the project.</a:t>
            </a:r>
          </a:p>
          <a:p>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Four months later, the collaboration between all participants was non-existent and the project was now two months behind schedule.  Karin's unwillingness to properly conduct the project during the duration of this project influenced negative attitudes that some of the partnership members began to experience.  On one occasion, a contractor filed a formal letter complaining about the decisions being made by another contractor that caused schedule delays, which adversely affected their own timeline.  The strongly worded letter tried to limit the contractor's liability to the project, which went against the signed partnering agreement that they produced after the team-building workshop.</a:t>
            </a:r>
          </a:p>
          <a:p>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project is now on hold, awaiting the results of the upcoming meeting with the stakeholders.  There are three types of resource constraints: </a:t>
            </a:r>
            <a:r>
              <a:rPr lang="en-US" sz="1200" i="1" kern="1200" dirty="0" smtClean="0">
                <a:solidFill>
                  <a:schemeClr val="tx1"/>
                </a:solidFill>
                <a:latin typeface="+mn-lt"/>
                <a:ea typeface="+mn-ea"/>
                <a:cs typeface="+mn-cs"/>
              </a:rPr>
              <a:t>People</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Materials</a:t>
            </a:r>
            <a:r>
              <a:rPr lang="en-US" sz="1200" kern="1200" dirty="0" smtClean="0">
                <a:solidFill>
                  <a:schemeClr val="tx1"/>
                </a:solidFill>
                <a:latin typeface="+mn-lt"/>
                <a:ea typeface="+mn-ea"/>
                <a:cs typeface="+mn-cs"/>
              </a:rPr>
              <a:t>, and </a:t>
            </a:r>
            <a:r>
              <a:rPr lang="en-US" sz="1200" i="1" kern="1200" dirty="0" smtClean="0">
                <a:solidFill>
                  <a:schemeClr val="tx1"/>
                </a:solidFill>
                <a:latin typeface="+mn-lt"/>
                <a:ea typeface="+mn-ea"/>
                <a:cs typeface="+mn-cs"/>
              </a:rPr>
              <a:t>Equipment</a:t>
            </a:r>
            <a:r>
              <a:rPr lang="en-US" sz="1200" kern="1200" dirty="0" smtClean="0">
                <a:solidFill>
                  <a:schemeClr val="tx1"/>
                </a:solidFill>
                <a:latin typeface="+mn-lt"/>
                <a:ea typeface="+mn-ea"/>
                <a:cs typeface="+mn-cs"/>
              </a:rPr>
              <a:t>.  With the current case information, it is clear that the constraints to the project are the individuals involved (</a:t>
            </a:r>
            <a:r>
              <a:rPr lang="en-US" sz="1200" i="1" kern="1200" dirty="0" smtClean="0">
                <a:solidFill>
                  <a:schemeClr val="tx1"/>
                </a:solidFill>
                <a:latin typeface="+mn-lt"/>
                <a:ea typeface="+mn-ea"/>
                <a:cs typeface="+mn-cs"/>
              </a:rPr>
              <a:t>people</a:t>
            </a:r>
            <a:r>
              <a:rPr lang="en-US" sz="1200" kern="1200" dirty="0" smtClean="0">
                <a:solidFill>
                  <a:schemeClr val="tx1"/>
                </a:solidFill>
                <a:latin typeface="+mn-lt"/>
                <a:ea typeface="+mn-ea"/>
                <a:cs typeface="+mn-cs"/>
              </a:rPr>
              <a:t>), specifically, their availability and commitment.  There are no indications of </a:t>
            </a:r>
            <a:r>
              <a:rPr lang="en-US" sz="1200" i="1" kern="1200" dirty="0" smtClean="0">
                <a:solidFill>
                  <a:schemeClr val="tx1"/>
                </a:solidFill>
                <a:latin typeface="+mn-lt"/>
                <a:ea typeface="+mn-ea"/>
                <a:cs typeface="+mn-cs"/>
              </a:rPr>
              <a:t>materials</a:t>
            </a:r>
            <a:r>
              <a:rPr lang="en-US" sz="1200" kern="1200" dirty="0" smtClean="0">
                <a:solidFill>
                  <a:schemeClr val="tx1"/>
                </a:solidFill>
                <a:latin typeface="+mn-lt"/>
                <a:ea typeface="+mn-ea"/>
                <a:cs typeface="+mn-cs"/>
              </a:rPr>
              <a:t> or </a:t>
            </a:r>
            <a:r>
              <a:rPr lang="en-US" sz="1200" i="1" kern="1200" dirty="0" smtClean="0">
                <a:solidFill>
                  <a:schemeClr val="tx1"/>
                </a:solidFill>
                <a:latin typeface="+mn-lt"/>
                <a:ea typeface="+mn-ea"/>
                <a:cs typeface="+mn-cs"/>
              </a:rPr>
              <a:t>equipment</a:t>
            </a:r>
            <a:r>
              <a:rPr lang="en-US" sz="1200" kern="1200" dirty="0" smtClean="0">
                <a:solidFill>
                  <a:schemeClr val="tx1"/>
                </a:solidFill>
                <a:latin typeface="+mn-lt"/>
                <a:ea typeface="+mn-ea"/>
                <a:cs typeface="+mn-cs"/>
              </a:rPr>
              <a:t> constraints, since most of the case study text discusses the events that have influenced the project time-frame so far.  Equally, the associated costs (value of money used on the project) are not mentioned anywhere in the text, so calculating the Return of Investment (ROI) is impossible to obtain.</a:t>
            </a:r>
          </a:p>
          <a:p>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primary problem was the </a:t>
            </a:r>
            <a:r>
              <a:rPr lang="en-US" sz="1200" i="1" kern="1200" dirty="0" smtClean="0">
                <a:solidFill>
                  <a:schemeClr val="tx1"/>
                </a:solidFill>
                <a:latin typeface="+mn-lt"/>
                <a:ea typeface="+mn-ea"/>
                <a:cs typeface="+mn-cs"/>
              </a:rPr>
              <a:t>lack of communication</a:t>
            </a:r>
            <a:r>
              <a:rPr lang="en-US" sz="1200" kern="1200" dirty="0" smtClean="0">
                <a:solidFill>
                  <a:schemeClr val="tx1"/>
                </a:solidFill>
                <a:latin typeface="+mn-lt"/>
                <a:ea typeface="+mn-ea"/>
                <a:cs typeface="+mn-cs"/>
              </a:rPr>
              <a:t> between the contractors, task force members, and the key division representatives.  The first thing that must be established is a system of communicating the current project status, outstanding and completed tasks, and issues that need resolution (such as dependencies and compatibility problems). </a:t>
            </a:r>
          </a:p>
          <a:p>
            <a:r>
              <a:rPr lang="en-US" sz="1200" kern="1200" dirty="0" smtClean="0">
                <a:solidFill>
                  <a:schemeClr val="tx1"/>
                </a:solidFill>
                <a:latin typeface="+mn-lt"/>
                <a:ea typeface="+mn-ea"/>
                <a:cs typeface="+mn-cs"/>
              </a:rPr>
              <a:t>Once Karin adopts and implements the </a:t>
            </a:r>
            <a:r>
              <a:rPr lang="en-US" sz="1200" i="1" kern="1200" dirty="0" smtClean="0">
                <a:solidFill>
                  <a:schemeClr val="tx1"/>
                </a:solidFill>
                <a:latin typeface="+mn-lt"/>
                <a:ea typeface="+mn-ea"/>
                <a:cs typeface="+mn-cs"/>
              </a:rPr>
              <a:t>Real-Time Status Report</a:t>
            </a:r>
            <a:r>
              <a:rPr lang="en-US" sz="1200" kern="1200" dirty="0" smtClean="0">
                <a:solidFill>
                  <a:schemeClr val="tx1"/>
                </a:solidFill>
                <a:latin typeface="+mn-lt"/>
                <a:ea typeface="+mn-ea"/>
                <a:cs typeface="+mn-cs"/>
              </a:rPr>
              <a:t>, she will take care of the second major problem that the project is facing: </a:t>
            </a:r>
            <a:r>
              <a:rPr lang="en-US" sz="1200" i="1" kern="1200" dirty="0" smtClean="0">
                <a:solidFill>
                  <a:schemeClr val="tx1"/>
                </a:solidFill>
                <a:latin typeface="+mn-lt"/>
                <a:ea typeface="+mn-ea"/>
                <a:cs typeface="+mn-cs"/>
              </a:rPr>
              <a:t>determining who is in charge</a:t>
            </a:r>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spite of having signed a partnering charter that assured they would work together, they soon forgot the spirit of the collaboration and worked in separate “spheres of responsibility”. </a:t>
            </a:r>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Some project managers prefer to make the project's current status available using custom software that displays a simplified </a:t>
            </a:r>
            <a:r>
              <a:rPr lang="en-US" sz="1200" i="1" kern="1200" dirty="0" smtClean="0">
                <a:solidFill>
                  <a:schemeClr val="tx1"/>
                </a:solidFill>
                <a:latin typeface="+mn-lt"/>
                <a:ea typeface="+mn-ea"/>
                <a:cs typeface="+mn-cs"/>
              </a:rPr>
              <a:t>Tracking Gantt Chart</a:t>
            </a:r>
            <a:r>
              <a:rPr lang="en-US" sz="1200" kern="1200" dirty="0" smtClean="0">
                <a:solidFill>
                  <a:schemeClr val="tx1"/>
                </a:solidFill>
                <a:latin typeface="+mn-lt"/>
                <a:ea typeface="+mn-ea"/>
                <a:cs typeface="+mn-cs"/>
              </a:rPr>
              <a:t>, which only shows planned/actual dates and delays. (Campbell, 1996).  However, due to the complexity of this project, there must be additional information included in the </a:t>
            </a:r>
            <a:r>
              <a:rPr lang="en-US" sz="1200" i="1" kern="1200" dirty="0" smtClean="0">
                <a:solidFill>
                  <a:schemeClr val="tx1"/>
                </a:solidFill>
                <a:latin typeface="+mn-lt"/>
                <a:ea typeface="+mn-ea"/>
                <a:cs typeface="+mn-cs"/>
              </a:rPr>
              <a:t>Gantt Chart</a:t>
            </a:r>
            <a:r>
              <a:rPr lang="en-US" sz="1200" kern="1200" dirty="0" smtClean="0">
                <a:solidFill>
                  <a:schemeClr val="tx1"/>
                </a:solidFill>
                <a:latin typeface="+mn-lt"/>
                <a:ea typeface="+mn-ea"/>
                <a:cs typeface="+mn-cs"/>
              </a:rPr>
              <a:t>, such as dependencies, outstanding tasks, and resources assigned.  </a:t>
            </a:r>
          </a:p>
          <a:p>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Accounting Installation Project is in the critical stage: the partnering agreement is about to collapse due to the lack of communication, failure to collaborate, and lack of overall control of tasks.  The current project status was presented, constraints, associated costs, and project time-frame, the steps that must be done for the project to be successful, and the methodology used for tracking progress.  The recommendations presented in this document will help Ms. Chung to take back control as the project manager and reinforce the partnering agreement.  </a:t>
            </a:r>
          </a:p>
          <a:p>
            <a:endParaRPr lang="en-US" dirty="0"/>
          </a:p>
        </p:txBody>
      </p:sp>
      <p:sp>
        <p:nvSpPr>
          <p:cNvPr id="4" name="Slide Number Placeholder 3"/>
          <p:cNvSpPr>
            <a:spLocks noGrp="1"/>
          </p:cNvSpPr>
          <p:nvPr>
            <p:ph type="sldNum" sz="quarter" idx="10"/>
          </p:nvPr>
        </p:nvSpPr>
        <p:spPr/>
        <p:txBody>
          <a:bodyPr/>
          <a:lstStyle/>
          <a:p>
            <a:fld id="{4567E90C-F4BF-4543-BD29-839C688EC17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ABBD148-BD8B-4845-B11F-EBB1E3873195}" type="datetimeFigureOut">
              <a:rPr lang="en-US" smtClean="0"/>
              <a:pPr/>
              <a:t>9/23/2011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92A1FE-05A7-48B4-A88E-DB26A39C713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BD148-BD8B-4845-B11F-EBB1E3873195}"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92A1FE-05A7-48B4-A88E-DB26A39C713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592A1FE-05A7-48B4-A88E-DB26A39C713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BBD148-BD8B-4845-B11F-EBB1E3873195}"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ABBD148-BD8B-4845-B11F-EBB1E3873195}" type="datetimeFigureOut">
              <a:rPr lang="en-US" smtClean="0"/>
              <a:pPr/>
              <a:t>9/23/2011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592A1FE-05A7-48B4-A88E-DB26A39C713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ABBD148-BD8B-4845-B11F-EBB1E3873195}" type="datetimeFigureOut">
              <a:rPr lang="en-US" smtClean="0"/>
              <a:pPr/>
              <a:t>9/23/2011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592A1FE-05A7-48B4-A88E-DB26A39C713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ABBD148-BD8B-4845-B11F-EBB1E3873195}" type="datetimeFigureOut">
              <a:rPr lang="en-US" smtClean="0"/>
              <a:pPr/>
              <a:t>9/23/2011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92A1FE-05A7-48B4-A88E-DB26A39C713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ABBD148-BD8B-4845-B11F-EBB1E3873195}" type="datetimeFigureOut">
              <a:rPr lang="en-US" smtClean="0"/>
              <a:pPr/>
              <a:t>9/23/2011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592A1FE-05A7-48B4-A88E-DB26A39C713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BBD148-BD8B-4845-B11F-EBB1E3873195}" type="datetimeFigureOut">
              <a:rPr lang="en-US" smtClean="0"/>
              <a:pPr/>
              <a:t>9/23/2011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592A1FE-05A7-48B4-A88E-DB26A39C71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ABBD148-BD8B-4845-B11F-EBB1E3873195}" type="datetimeFigureOut">
              <a:rPr lang="en-US" smtClean="0"/>
              <a:pPr/>
              <a:t>9/23/2011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592A1FE-05A7-48B4-A88E-DB26A39C71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592A1FE-05A7-48B4-A88E-DB26A39C713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ABBD148-BD8B-4845-B11F-EBB1E3873195}" type="datetimeFigureOut">
              <a:rPr lang="en-US" smtClean="0"/>
              <a:pPr/>
              <a:t>9/23/2011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592A1FE-05A7-48B4-A88E-DB26A39C713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ABBD148-BD8B-4845-B11F-EBB1E3873195}" type="datetimeFigureOut">
              <a:rPr lang="en-US" smtClean="0"/>
              <a:pPr/>
              <a:t>9/23/2011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ABBD148-BD8B-4845-B11F-EBB1E3873195}" type="datetimeFigureOut">
              <a:rPr lang="en-US" smtClean="0"/>
              <a:pPr/>
              <a:t>9/23/2011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592A1FE-05A7-48B4-A88E-DB26A39C713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81000" y="2819400"/>
            <a:ext cx="8382000" cy="2971800"/>
          </a:xfrm>
        </p:spPr>
        <p:txBody>
          <a:bodyPr>
            <a:normAutofit/>
          </a:bodyPr>
          <a:lstStyle/>
          <a:p>
            <a:r>
              <a:rPr lang="en-US" dirty="0" smtClean="0"/>
              <a:t>Cesar A. Marrero</a:t>
            </a:r>
          </a:p>
          <a:p>
            <a:r>
              <a:rPr lang="en-US" dirty="0" smtClean="0"/>
              <a:t>MGMT505 – Project Management Fundamentals</a:t>
            </a:r>
          </a:p>
          <a:p>
            <a:r>
              <a:rPr lang="en-US" dirty="0" smtClean="0"/>
              <a:t>September 21, 2011</a:t>
            </a:r>
          </a:p>
          <a:p>
            <a:r>
              <a:rPr lang="en-US" dirty="0" smtClean="0"/>
              <a:t>Prof. Tony L. </a:t>
            </a:r>
            <a:r>
              <a:rPr lang="en-US" dirty="0" err="1" smtClean="0"/>
              <a:t>Sines</a:t>
            </a:r>
            <a:r>
              <a:rPr lang="en-US" dirty="0" smtClean="0"/>
              <a:t/>
            </a:r>
            <a:br>
              <a:rPr lang="en-US" dirty="0" smtClean="0"/>
            </a:br>
            <a:r>
              <a:rPr lang="en-US" dirty="0" smtClean="0"/>
              <a:t>Southwestern College Professional Studies</a:t>
            </a:r>
            <a:endParaRPr lang="en-US" dirty="0"/>
          </a:p>
        </p:txBody>
      </p:sp>
      <p:sp>
        <p:nvSpPr>
          <p:cNvPr id="3" name="Title 2"/>
          <p:cNvSpPr>
            <a:spLocks noGrp="1"/>
          </p:cNvSpPr>
          <p:nvPr>
            <p:ph type="ctrTitle"/>
          </p:nvPr>
        </p:nvSpPr>
        <p:spPr>
          <a:xfrm>
            <a:off x="685800" y="381000"/>
            <a:ext cx="7772400" cy="1828800"/>
          </a:xfrm>
        </p:spPr>
        <p:txBody>
          <a:bodyPr>
            <a:normAutofit fontScale="90000"/>
          </a:bodyPr>
          <a:lstStyle/>
          <a:p>
            <a:r>
              <a:rPr lang="en-US" dirty="0" smtClean="0"/>
              <a:t> </a:t>
            </a:r>
            <a:r>
              <a:rPr lang="en-US" b="1" dirty="0" smtClean="0"/>
              <a:t>Case Study: </a:t>
            </a:r>
            <a:r>
              <a:rPr lang="en-US" dirty="0" smtClean="0"/>
              <a:t/>
            </a:r>
            <a:br>
              <a:rPr lang="en-US" dirty="0" smtClean="0"/>
            </a:br>
            <a:r>
              <a:rPr lang="en-US" dirty="0" smtClean="0"/>
              <a:t>The Accounting Software Installation Project</a:t>
            </a:r>
            <a:endParaRPr lang="en-US" dirty="0"/>
          </a:p>
        </p:txBody>
      </p:sp>
    </p:spTree>
    <p:extLst>
      <p:ext uri="{BB962C8B-B14F-4D97-AF65-F5344CB8AC3E}">
        <p14:creationId xmlns:p14="http://schemas.microsoft.com/office/powerpoint/2010/main" xmlns="" val="1260849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Introduction </a:t>
            </a:r>
            <a:endParaRPr lang="en-US" dirty="0"/>
          </a:p>
        </p:txBody>
      </p:sp>
      <p:sp>
        <p:nvSpPr>
          <p:cNvPr id="5" name="Content Placeholder 4"/>
          <p:cNvSpPr>
            <a:spLocks noGrp="1"/>
          </p:cNvSpPr>
          <p:nvPr>
            <p:ph sz="quarter" idx="1"/>
          </p:nvPr>
        </p:nvSpPr>
        <p:spPr/>
        <p:txBody>
          <a:bodyPr>
            <a:normAutofit fontScale="92500"/>
          </a:bodyPr>
          <a:lstStyle/>
          <a:p>
            <a:r>
              <a:rPr lang="en-US" dirty="0" smtClean="0"/>
              <a:t>Case study: </a:t>
            </a:r>
            <a:r>
              <a:rPr lang="en-US" i="1" dirty="0" smtClean="0"/>
              <a:t>Accounting Software Installation Project </a:t>
            </a:r>
          </a:p>
          <a:p>
            <a:pPr lvl="1"/>
            <a:r>
              <a:rPr lang="en-US" dirty="0" smtClean="0"/>
              <a:t>Originally started out on a positive note</a:t>
            </a:r>
          </a:p>
          <a:p>
            <a:pPr lvl="1"/>
            <a:r>
              <a:rPr lang="en-US" dirty="0" smtClean="0"/>
              <a:t>In the short period of six months was in danger of failure. </a:t>
            </a:r>
          </a:p>
          <a:p>
            <a:r>
              <a:rPr lang="en-US" dirty="0" smtClean="0"/>
              <a:t>Partnering approach:</a:t>
            </a:r>
          </a:p>
          <a:p>
            <a:pPr lvl="1"/>
            <a:r>
              <a:rPr lang="en-US" dirty="0" smtClean="0"/>
              <a:t>Six contractors and the different company divisions</a:t>
            </a:r>
          </a:p>
          <a:p>
            <a:r>
              <a:rPr lang="en-US" dirty="0" smtClean="0"/>
              <a:t>Areas to be discussed:</a:t>
            </a:r>
          </a:p>
          <a:p>
            <a:pPr lvl="1"/>
            <a:r>
              <a:rPr lang="en-US" dirty="0" smtClean="0"/>
              <a:t>Current project status, constraints, associated costs, and project time-frame.  </a:t>
            </a:r>
          </a:p>
          <a:p>
            <a:pPr lvl="1"/>
            <a:r>
              <a:rPr lang="en-US" dirty="0" smtClean="0"/>
              <a:t>Associated project costs, return on investment, and risk assessment.</a:t>
            </a:r>
          </a:p>
          <a:p>
            <a:pPr lvl="1"/>
            <a:r>
              <a:rPr lang="en-US" dirty="0" smtClean="0"/>
              <a:t>Steps that must be done for the project to be successful.  </a:t>
            </a:r>
          </a:p>
          <a:p>
            <a:pPr lvl="1"/>
            <a:r>
              <a:rPr lang="en-US" dirty="0" smtClean="0"/>
              <a:t>Methodology used for tracking progress.</a:t>
            </a:r>
          </a:p>
          <a:p>
            <a:pPr marL="292100" indent="-292100"/>
            <a:endParaRPr lang="en-US" dirty="0" smtClean="0"/>
          </a:p>
        </p:txBody>
      </p:sp>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What happened?</a:t>
            </a:r>
            <a:endParaRPr lang="en-US" dirty="0"/>
          </a:p>
        </p:txBody>
      </p:sp>
      <p:sp>
        <p:nvSpPr>
          <p:cNvPr id="5" name="Content Placeholder 4"/>
          <p:cNvSpPr>
            <a:spLocks noGrp="1"/>
          </p:cNvSpPr>
          <p:nvPr>
            <p:ph sz="quarter" idx="1"/>
          </p:nvPr>
        </p:nvSpPr>
        <p:spPr/>
        <p:txBody>
          <a:bodyPr>
            <a:normAutofit/>
          </a:bodyPr>
          <a:lstStyle/>
          <a:p>
            <a:pPr marL="292100" indent="-292100"/>
            <a:r>
              <a:rPr lang="en-US" dirty="0" smtClean="0"/>
              <a:t>Mission:</a:t>
            </a:r>
          </a:p>
          <a:p>
            <a:pPr marL="566420" lvl="1" indent="-292100"/>
            <a:r>
              <a:rPr lang="en-US" dirty="0" smtClean="0"/>
              <a:t>Install accounting software</a:t>
            </a:r>
          </a:p>
          <a:p>
            <a:pPr marL="566420" lvl="1" indent="-292100"/>
            <a:r>
              <a:rPr lang="en-US" dirty="0" smtClean="0"/>
              <a:t>Train personnel on new software</a:t>
            </a:r>
          </a:p>
          <a:p>
            <a:pPr marL="292100" indent="-292100"/>
            <a:r>
              <a:rPr lang="en-US" dirty="0" smtClean="0"/>
              <a:t>Partnering Agreement </a:t>
            </a:r>
          </a:p>
          <a:p>
            <a:pPr marL="566420" lvl="1" indent="-292100"/>
            <a:r>
              <a:rPr lang="en-US" dirty="0" smtClean="0"/>
              <a:t>Six Contractor Agencies</a:t>
            </a:r>
          </a:p>
          <a:p>
            <a:pPr marL="566420" lvl="1" indent="-292100"/>
            <a:r>
              <a:rPr lang="en-US" dirty="0" smtClean="0"/>
              <a:t>Divisions represented by select Task Force members</a:t>
            </a:r>
          </a:p>
          <a:p>
            <a:pPr marL="566420" lvl="1" indent="-292100"/>
            <a:r>
              <a:rPr lang="en-US" dirty="0" smtClean="0"/>
              <a:t>Key Accounting Heads</a:t>
            </a:r>
          </a:p>
          <a:p>
            <a:pPr marL="292100" indent="-292100"/>
            <a:r>
              <a:rPr lang="en-US" dirty="0" smtClean="0"/>
              <a:t>Project started …</a:t>
            </a:r>
          </a:p>
        </p:txBody>
      </p:sp>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Two Months Later </a:t>
            </a:r>
            <a:endParaRPr lang="en-US" dirty="0"/>
          </a:p>
        </p:txBody>
      </p:sp>
      <p:sp>
        <p:nvSpPr>
          <p:cNvPr id="5" name="Content Placeholder 4"/>
          <p:cNvSpPr>
            <a:spLocks noGrp="1"/>
          </p:cNvSpPr>
          <p:nvPr>
            <p:ph sz="quarter" idx="1"/>
          </p:nvPr>
        </p:nvSpPr>
        <p:spPr/>
        <p:txBody>
          <a:bodyPr>
            <a:normAutofit/>
          </a:bodyPr>
          <a:lstStyle/>
          <a:p>
            <a:pPr marL="292100" indent="-292100"/>
            <a:r>
              <a:rPr lang="en-US" dirty="0" smtClean="0"/>
              <a:t>Partnership starts to weaken</a:t>
            </a:r>
          </a:p>
          <a:p>
            <a:pPr marL="566420" lvl="1" indent="-292100"/>
            <a:r>
              <a:rPr lang="en-US" dirty="0" smtClean="0"/>
              <a:t>PM failed to recognize the signs</a:t>
            </a:r>
          </a:p>
          <a:p>
            <a:pPr marL="566420" lvl="1" indent="-292100"/>
            <a:r>
              <a:rPr lang="en-US" dirty="0" smtClean="0"/>
              <a:t>Complaints start, but no action was taken</a:t>
            </a:r>
          </a:p>
          <a:p>
            <a:pPr marL="566420" lvl="1" indent="-292100"/>
            <a:r>
              <a:rPr lang="en-US" dirty="0" smtClean="0"/>
              <a:t>Criticism between participants emerge</a:t>
            </a:r>
          </a:p>
        </p:txBody>
      </p:sp>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Four Months Later</a:t>
            </a:r>
            <a:endParaRPr lang="en-US" dirty="0"/>
          </a:p>
        </p:txBody>
      </p:sp>
      <p:sp>
        <p:nvSpPr>
          <p:cNvPr id="5" name="Content Placeholder 4"/>
          <p:cNvSpPr>
            <a:spLocks noGrp="1"/>
          </p:cNvSpPr>
          <p:nvPr>
            <p:ph sz="quarter" idx="1"/>
          </p:nvPr>
        </p:nvSpPr>
        <p:spPr/>
        <p:txBody>
          <a:bodyPr>
            <a:normAutofit/>
          </a:bodyPr>
          <a:lstStyle/>
          <a:p>
            <a:pPr marL="292100" indent="-292100"/>
            <a:r>
              <a:rPr lang="en-US" dirty="0" smtClean="0"/>
              <a:t>Project 2 months behind schedule</a:t>
            </a:r>
          </a:p>
          <a:p>
            <a:pPr marL="292100" indent="-292100"/>
            <a:r>
              <a:rPr lang="en-US" dirty="0" smtClean="0"/>
              <a:t>Collaboration begins to fail</a:t>
            </a:r>
          </a:p>
          <a:p>
            <a:pPr marL="566420" lvl="1" indent="-292100"/>
            <a:r>
              <a:rPr lang="en-US" dirty="0" smtClean="0"/>
              <a:t>PM doesn’t take control of situation</a:t>
            </a:r>
          </a:p>
          <a:p>
            <a:pPr marL="566420" lvl="1" indent="-292100"/>
            <a:r>
              <a:rPr lang="en-US" dirty="0" smtClean="0"/>
              <a:t>Partners begin to ignore agreement</a:t>
            </a:r>
          </a:p>
        </p:txBody>
      </p:sp>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Current Project Status </a:t>
            </a:r>
            <a:endParaRPr lang="en-US" dirty="0"/>
          </a:p>
        </p:txBody>
      </p:sp>
      <p:sp>
        <p:nvSpPr>
          <p:cNvPr id="5" name="Content Placeholder 4"/>
          <p:cNvSpPr>
            <a:spLocks noGrp="1"/>
          </p:cNvSpPr>
          <p:nvPr>
            <p:ph sz="quarter" idx="1"/>
          </p:nvPr>
        </p:nvSpPr>
        <p:spPr/>
        <p:txBody>
          <a:bodyPr>
            <a:normAutofit/>
          </a:bodyPr>
          <a:lstStyle/>
          <a:p>
            <a:pPr marL="292100" indent="-292100"/>
            <a:r>
              <a:rPr lang="en-US" dirty="0" smtClean="0"/>
              <a:t>Project on hold</a:t>
            </a:r>
          </a:p>
          <a:p>
            <a:pPr marL="292100" indent="-292100"/>
            <a:r>
              <a:rPr lang="en-US" dirty="0" smtClean="0"/>
              <a:t>Constraints:  individuals involved (People)</a:t>
            </a:r>
          </a:p>
          <a:p>
            <a:pPr marL="292100" indent="-292100"/>
            <a:r>
              <a:rPr lang="en-US" dirty="0" smtClean="0"/>
              <a:t>No materials or equipment constraints</a:t>
            </a:r>
          </a:p>
          <a:p>
            <a:pPr marL="292100" indent="-292100"/>
            <a:r>
              <a:rPr lang="en-US" dirty="0" smtClean="0"/>
              <a:t>No associated costs identified</a:t>
            </a:r>
          </a:p>
          <a:p>
            <a:pPr marL="292100" indent="-292100"/>
            <a:r>
              <a:rPr lang="en-US" dirty="0" smtClean="0"/>
              <a:t>No Return on Investment obtained</a:t>
            </a:r>
          </a:p>
          <a:p>
            <a:pPr marL="292100" indent="-292100"/>
            <a:endParaRPr lang="en-US" dirty="0" smtClean="0"/>
          </a:p>
        </p:txBody>
      </p:sp>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Steps to take </a:t>
            </a:r>
            <a:endParaRPr lang="en-US" dirty="0"/>
          </a:p>
        </p:txBody>
      </p:sp>
      <p:sp>
        <p:nvSpPr>
          <p:cNvPr id="5" name="Content Placeholder 4"/>
          <p:cNvSpPr>
            <a:spLocks noGrp="1"/>
          </p:cNvSpPr>
          <p:nvPr>
            <p:ph sz="quarter" idx="1"/>
          </p:nvPr>
        </p:nvSpPr>
        <p:spPr/>
        <p:txBody>
          <a:bodyPr>
            <a:normAutofit/>
          </a:bodyPr>
          <a:lstStyle/>
          <a:p>
            <a:pPr marL="292100" indent="-292100"/>
            <a:r>
              <a:rPr lang="en-US" dirty="0" smtClean="0"/>
              <a:t>Improve Communication</a:t>
            </a:r>
          </a:p>
          <a:p>
            <a:pPr marL="566420" lvl="1" indent="-292100"/>
            <a:r>
              <a:rPr lang="en-US" dirty="0" smtClean="0"/>
              <a:t>Implement a Real-Time Status Report</a:t>
            </a:r>
          </a:p>
          <a:p>
            <a:pPr marL="292100" indent="-292100"/>
            <a:r>
              <a:rPr lang="en-US" dirty="0" smtClean="0"/>
              <a:t>Determine who is in charge</a:t>
            </a:r>
          </a:p>
          <a:p>
            <a:pPr marL="566420" lvl="1" indent="-292100"/>
            <a:r>
              <a:rPr lang="en-US" dirty="0" smtClean="0"/>
              <a:t>PM needs to reassert her role</a:t>
            </a:r>
          </a:p>
          <a:p>
            <a:pPr marL="292100" indent="-292100"/>
            <a:r>
              <a:rPr lang="en-US" dirty="0" smtClean="0"/>
              <a:t>Re-establish the Partnering Agreement</a:t>
            </a:r>
          </a:p>
          <a:p>
            <a:pPr marL="566420" lvl="1" indent="-292100"/>
            <a:r>
              <a:rPr lang="en-US" dirty="0" smtClean="0"/>
              <a:t>Improved communication would take care of this</a:t>
            </a:r>
          </a:p>
          <a:p>
            <a:pPr marL="292100" indent="-292100"/>
            <a:r>
              <a:rPr lang="en-US" dirty="0" smtClean="0"/>
              <a:t>Build trust amongst participants</a:t>
            </a:r>
          </a:p>
          <a:p>
            <a:pPr marL="566420" lvl="1" indent="-292100"/>
            <a:r>
              <a:rPr lang="en-US" dirty="0" smtClean="0"/>
              <a:t>Implement an independent Project Review</a:t>
            </a:r>
          </a:p>
        </p:txBody>
      </p:sp>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How to track progress </a:t>
            </a:r>
            <a:endParaRPr lang="en-US" dirty="0"/>
          </a:p>
        </p:txBody>
      </p:sp>
      <p:sp>
        <p:nvSpPr>
          <p:cNvPr id="5" name="Content Placeholder 4"/>
          <p:cNvSpPr>
            <a:spLocks noGrp="1"/>
          </p:cNvSpPr>
          <p:nvPr>
            <p:ph sz="quarter" idx="1"/>
          </p:nvPr>
        </p:nvSpPr>
        <p:spPr/>
        <p:txBody>
          <a:bodyPr>
            <a:normAutofit/>
          </a:bodyPr>
          <a:lstStyle/>
          <a:p>
            <a:pPr marL="292100" indent="-292100"/>
            <a:r>
              <a:rPr lang="en-US" dirty="0" smtClean="0"/>
              <a:t>Gantt Charts</a:t>
            </a:r>
          </a:p>
        </p:txBody>
      </p:sp>
      <p:pic>
        <p:nvPicPr>
          <p:cNvPr id="1026" name="Picture 2"/>
          <p:cNvPicPr>
            <a:picLocks noChangeAspect="1" noChangeArrowheads="1"/>
          </p:cNvPicPr>
          <p:nvPr/>
        </p:nvPicPr>
        <p:blipFill>
          <a:blip r:embed="rId3" cstate="print"/>
          <a:srcRect/>
          <a:stretch>
            <a:fillRect/>
          </a:stretch>
        </p:blipFill>
        <p:spPr bwMode="auto">
          <a:xfrm>
            <a:off x="1219200" y="2057400"/>
            <a:ext cx="6781800" cy="4037561"/>
          </a:xfrm>
          <a:prstGeom prst="rect">
            <a:avLst/>
          </a:prstGeom>
          <a:solidFill>
            <a:srgbClr val="FFFFFF"/>
          </a:solidFill>
          <a:ln w="9525">
            <a:noFill/>
            <a:miter lim="800000"/>
            <a:headEnd/>
            <a:tailEnd/>
          </a:ln>
        </p:spPr>
      </p:pic>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Conclusion </a:t>
            </a:r>
            <a:endParaRPr lang="en-US" dirty="0"/>
          </a:p>
        </p:txBody>
      </p:sp>
      <p:sp>
        <p:nvSpPr>
          <p:cNvPr id="5" name="Content Placeholder 4"/>
          <p:cNvSpPr>
            <a:spLocks noGrp="1"/>
          </p:cNvSpPr>
          <p:nvPr>
            <p:ph sz="quarter" idx="1"/>
          </p:nvPr>
        </p:nvSpPr>
        <p:spPr/>
        <p:txBody>
          <a:bodyPr>
            <a:normAutofit/>
          </a:bodyPr>
          <a:lstStyle/>
          <a:p>
            <a:pPr marL="292100" indent="-292100"/>
            <a:r>
              <a:rPr lang="en-US" dirty="0" smtClean="0"/>
              <a:t>Problems with the implementation of the Partnering Agreement</a:t>
            </a:r>
          </a:p>
          <a:p>
            <a:pPr marL="292100" indent="-292100"/>
            <a:r>
              <a:rPr lang="en-US" dirty="0" smtClean="0"/>
              <a:t>Solutions </a:t>
            </a:r>
            <a:r>
              <a:rPr lang="en-US" dirty="0" smtClean="0"/>
              <a:t>presented</a:t>
            </a:r>
          </a:p>
          <a:p>
            <a:pPr marL="566420" lvl="1" indent="-292100"/>
            <a:r>
              <a:rPr lang="en-US" dirty="0" smtClean="0"/>
              <a:t>Improve Communication</a:t>
            </a:r>
          </a:p>
          <a:p>
            <a:pPr marL="566420" lvl="1" indent="-292100"/>
            <a:r>
              <a:rPr lang="en-US" dirty="0" smtClean="0"/>
              <a:t>Determine who is in charge</a:t>
            </a:r>
          </a:p>
          <a:p>
            <a:pPr marL="566420" lvl="1" indent="-292100"/>
            <a:r>
              <a:rPr lang="en-US" dirty="0" smtClean="0"/>
              <a:t>Re-establish the Partnering Agreement</a:t>
            </a:r>
          </a:p>
          <a:p>
            <a:pPr marL="566420" lvl="1" indent="-292100"/>
            <a:r>
              <a:rPr lang="en-US" dirty="0" smtClean="0"/>
              <a:t>Build Trust</a:t>
            </a:r>
          </a:p>
          <a:p>
            <a:pPr marL="566420" lvl="1" indent="-292100"/>
            <a:r>
              <a:rPr lang="en-US" dirty="0" smtClean="0"/>
              <a:t>Track the project </a:t>
            </a:r>
            <a:r>
              <a:rPr lang="en-US" smtClean="0"/>
              <a:t>(Gantt Charts)</a:t>
            </a:r>
            <a:endParaRPr lang="en-US" dirty="0" smtClean="0"/>
          </a:p>
        </p:txBody>
      </p:sp>
    </p:spTree>
    <p:extLst>
      <p:ext uri="{BB962C8B-B14F-4D97-AF65-F5344CB8AC3E}">
        <p14:creationId xmlns:p14="http://schemas.microsoft.com/office/powerpoint/2010/main" xmlns="" val="39545963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356</TotalTime>
  <Words>1271</Words>
  <Application>Microsoft Office PowerPoint</Application>
  <PresentationFormat>On-screen Show (4:3)</PresentationFormat>
  <Paragraphs>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 Case Study:  The Accounting Software Installation Project</vt:lpstr>
      <vt:lpstr>Introduction </vt:lpstr>
      <vt:lpstr>What happened?</vt:lpstr>
      <vt:lpstr>Two Months Later </vt:lpstr>
      <vt:lpstr>Four Months Later</vt:lpstr>
      <vt:lpstr>Current Project Status </vt:lpstr>
      <vt:lpstr>Steps to take </vt:lpstr>
      <vt:lpstr>How to track progress </vt:lpstr>
      <vt:lpstr>Conclusion </vt:lpstr>
    </vt:vector>
  </TitlesOfParts>
  <Company>U.S. Air Force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at Orion</dc:title>
  <dc:creator>Danielle.Gooch</dc:creator>
  <cp:lastModifiedBy>Cesar A. Marrero</cp:lastModifiedBy>
  <cp:revision>57</cp:revision>
  <dcterms:created xsi:type="dcterms:W3CDTF">2011-08-30T14:19:01Z</dcterms:created>
  <dcterms:modified xsi:type="dcterms:W3CDTF">2011-09-24T04:37:59Z</dcterms:modified>
</cp:coreProperties>
</file>